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anrope"/>
      <p:regular r:id="rId14"/>
      <p:bold r:id="rId15"/>
    </p:embeddedFont>
    <p:embeddedFont>
      <p:font typeface="Bebas Neue"/>
      <p:regular r:id="rId16"/>
    </p:embeddedFont>
    <p:embeddedFont>
      <p:font typeface="Manrope ExtraBold"/>
      <p:bold r:id="rId17"/>
    </p:embeddedFont>
    <p:embeddedFont>
      <p:font typeface="Syncopate"/>
      <p:regular r:id="rId18"/>
      <p:bold r:id="rId19"/>
    </p:embeddedFont>
    <p:embeddedFont>
      <p:font typeface="PT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regular.fntdata"/><Relationship Id="rId22" Type="http://schemas.openxmlformats.org/officeDocument/2006/relationships/font" Target="fonts/PTSans-italic.fntdata"/><Relationship Id="rId21" Type="http://schemas.openxmlformats.org/officeDocument/2006/relationships/font" Target="fonts/PTSans-bold.fntdata"/><Relationship Id="rId23" Type="http://schemas.openxmlformats.org/officeDocument/2006/relationships/font" Target="fonts/PT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anrope-bold.fntdata"/><Relationship Id="rId14" Type="http://schemas.openxmlformats.org/officeDocument/2006/relationships/font" Target="fonts/Manrope-regular.fntdata"/><Relationship Id="rId17" Type="http://schemas.openxmlformats.org/officeDocument/2006/relationships/font" Target="fonts/ManropeExtraBold-bold.fntdata"/><Relationship Id="rId16" Type="http://schemas.openxmlformats.org/officeDocument/2006/relationships/font" Target="fonts/BebasNeue-regular.fntdata"/><Relationship Id="rId19" Type="http://schemas.openxmlformats.org/officeDocument/2006/relationships/font" Target="fonts/Syncopate-bold.fntdata"/><Relationship Id="rId18" Type="http://schemas.openxmlformats.org/officeDocument/2006/relationships/font" Target="fonts/Syncopat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blnews.org/a-survey-shows-that-many-college-students-struggle-to-maintain-focus-and-discipline-in-distance-learning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5c805f48e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5c805f48e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https://iblnews.org/a-survey-shows-that-many-college-students-struggle-to-maintain-focus-and-discipline-in-distance-learning/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5c805f48ef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5c805f48ef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</a:pPr>
            <a:r>
              <a:rPr lang="en" sz="1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Based on Eye Aspect Ratio measurement and face detection </a:t>
            </a:r>
            <a:endParaRPr sz="14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</a:pPr>
            <a:r>
              <a:rPr lang="en" sz="1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The student is categorised as engaged or disengaged based on their eye movements</a:t>
            </a:r>
            <a:endParaRPr sz="14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</a:pPr>
            <a:r>
              <a:rPr lang="en" sz="1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Disengaged: when the student’s face is undetected OR their eyes are closed/ partially closed for a fixed period of time</a:t>
            </a:r>
            <a:br>
              <a:rPr lang="en" sz="1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</a:br>
            <a:endParaRPr sz="14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</a:pPr>
            <a:r>
              <a:rPr lang="en" sz="1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App can be run on the students devices during online classes to analyse student engagement</a:t>
            </a:r>
            <a:b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</a:br>
            <a:endParaRPr sz="14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</a:pPr>
            <a:r>
              <a:rPr lang="en" sz="1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Teachers receive information regarding student engagement via _____ , where they get feedback on the amount of time students spent disengaged and the engagement level over time in the form of a graph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f6e91f3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f6e91f3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5c805f48ef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5c805f48e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5c805f48ef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5c805f48ef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5d3d51c7d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5d3d51c7d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c805f48ef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5c805f48ef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217850" y="1093800"/>
            <a:ext cx="6708300" cy="240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576350" y="3573900"/>
            <a:ext cx="6009600" cy="475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2402350" y="1667750"/>
            <a:ext cx="4339200" cy="13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2402350" y="2978625"/>
            <a:ext cx="4339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/>
          <p:nvPr>
            <p:ph type="title"/>
          </p:nvPr>
        </p:nvSpPr>
        <p:spPr>
          <a:xfrm>
            <a:off x="2075838" y="2877313"/>
            <a:ext cx="4992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2075850" y="1734288"/>
            <a:ext cx="49923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 txBox="1"/>
          <p:nvPr>
            <p:ph type="title"/>
          </p:nvPr>
        </p:nvSpPr>
        <p:spPr>
          <a:xfrm>
            <a:off x="713100" y="2308275"/>
            <a:ext cx="4272300" cy="13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" name="Google Shape;55;p14"/>
          <p:cNvSpPr txBox="1"/>
          <p:nvPr>
            <p:ph hasCustomPrompt="1" idx="2" type="title"/>
          </p:nvPr>
        </p:nvSpPr>
        <p:spPr>
          <a:xfrm>
            <a:off x="2244850" y="1092950"/>
            <a:ext cx="1208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713100" y="3807075"/>
            <a:ext cx="4272300" cy="441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2266950" y="2308275"/>
            <a:ext cx="4610100" cy="13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hasCustomPrompt="1" idx="2" type="title"/>
          </p:nvPr>
        </p:nvSpPr>
        <p:spPr>
          <a:xfrm>
            <a:off x="3967600" y="1092950"/>
            <a:ext cx="1208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2266950" y="3807075"/>
            <a:ext cx="4610100" cy="441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/>
          <p:nvPr>
            <p:ph type="title"/>
          </p:nvPr>
        </p:nvSpPr>
        <p:spPr>
          <a:xfrm>
            <a:off x="4727200" y="1912650"/>
            <a:ext cx="357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4727200" y="2409150"/>
            <a:ext cx="35739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type="title"/>
          </p:nvPr>
        </p:nvSpPr>
        <p:spPr>
          <a:xfrm>
            <a:off x="713100" y="928250"/>
            <a:ext cx="4134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713100" y="1424750"/>
            <a:ext cx="4134300" cy="27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2" type="title"/>
          </p:nvPr>
        </p:nvSpPr>
        <p:spPr>
          <a:xfrm>
            <a:off x="785300" y="2801349"/>
            <a:ext cx="2175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b="1" sz="22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" type="subTitle"/>
          </p:nvPr>
        </p:nvSpPr>
        <p:spPr>
          <a:xfrm>
            <a:off x="785300" y="3780850"/>
            <a:ext cx="21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3" type="title"/>
          </p:nvPr>
        </p:nvSpPr>
        <p:spPr>
          <a:xfrm>
            <a:off x="3484422" y="2801349"/>
            <a:ext cx="2175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b="1" sz="22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4" type="subTitle"/>
          </p:nvPr>
        </p:nvSpPr>
        <p:spPr>
          <a:xfrm>
            <a:off x="3484422" y="3780850"/>
            <a:ext cx="21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5" type="title"/>
          </p:nvPr>
        </p:nvSpPr>
        <p:spPr>
          <a:xfrm>
            <a:off x="6183550" y="2801349"/>
            <a:ext cx="2175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b="1" sz="22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6" type="subTitle"/>
          </p:nvPr>
        </p:nvSpPr>
        <p:spPr>
          <a:xfrm>
            <a:off x="6183550" y="3780850"/>
            <a:ext cx="21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7" type="subTitle"/>
          </p:nvPr>
        </p:nvSpPr>
        <p:spPr>
          <a:xfrm>
            <a:off x="785300" y="3208150"/>
            <a:ext cx="2175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8" type="subTitle"/>
          </p:nvPr>
        </p:nvSpPr>
        <p:spPr>
          <a:xfrm>
            <a:off x="3484422" y="3208150"/>
            <a:ext cx="2175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9" type="subTitle"/>
          </p:nvPr>
        </p:nvSpPr>
        <p:spPr>
          <a:xfrm>
            <a:off x="6183550" y="3208150"/>
            <a:ext cx="2175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2" type="title"/>
          </p:nvPr>
        </p:nvSpPr>
        <p:spPr>
          <a:xfrm>
            <a:off x="1932900" y="1920400"/>
            <a:ext cx="2616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1932900" y="2239000"/>
            <a:ext cx="261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3" type="title"/>
          </p:nvPr>
        </p:nvSpPr>
        <p:spPr>
          <a:xfrm>
            <a:off x="4601398" y="1920400"/>
            <a:ext cx="2616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0"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8" name="Google Shape;88;p19"/>
          <p:cNvSpPr txBox="1"/>
          <p:nvPr>
            <p:ph idx="4" type="subTitle"/>
          </p:nvPr>
        </p:nvSpPr>
        <p:spPr>
          <a:xfrm>
            <a:off x="4601388" y="2239000"/>
            <a:ext cx="261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5" type="title"/>
          </p:nvPr>
        </p:nvSpPr>
        <p:spPr>
          <a:xfrm>
            <a:off x="1932900" y="3354350"/>
            <a:ext cx="2616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0" name="Google Shape;90;p19"/>
          <p:cNvSpPr txBox="1"/>
          <p:nvPr>
            <p:ph idx="6" type="subTitle"/>
          </p:nvPr>
        </p:nvSpPr>
        <p:spPr>
          <a:xfrm>
            <a:off x="1932900" y="3672950"/>
            <a:ext cx="261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7" type="title"/>
          </p:nvPr>
        </p:nvSpPr>
        <p:spPr>
          <a:xfrm>
            <a:off x="4601398" y="3354350"/>
            <a:ext cx="2616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0"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" name="Google Shape;92;p19"/>
          <p:cNvSpPr txBox="1"/>
          <p:nvPr>
            <p:ph idx="8" type="subTitle"/>
          </p:nvPr>
        </p:nvSpPr>
        <p:spPr>
          <a:xfrm>
            <a:off x="4601388" y="3672950"/>
            <a:ext cx="261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>
            <p:ph idx="1" type="subTitle"/>
          </p:nvPr>
        </p:nvSpPr>
        <p:spPr>
          <a:xfrm>
            <a:off x="720000" y="3675800"/>
            <a:ext cx="2424900" cy="43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lt2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2" type="subTitle"/>
          </p:nvPr>
        </p:nvSpPr>
        <p:spPr>
          <a:xfrm>
            <a:off x="720000" y="4031400"/>
            <a:ext cx="24249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hasCustomPrompt="1" idx="3" type="title"/>
          </p:nvPr>
        </p:nvSpPr>
        <p:spPr>
          <a:xfrm>
            <a:off x="1617000" y="2999438"/>
            <a:ext cx="6309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9" name="Google Shape;99;p20"/>
          <p:cNvSpPr txBox="1"/>
          <p:nvPr>
            <p:ph idx="4" type="subTitle"/>
          </p:nvPr>
        </p:nvSpPr>
        <p:spPr>
          <a:xfrm>
            <a:off x="3359550" y="3675800"/>
            <a:ext cx="2424900" cy="43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lt2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5" type="subTitle"/>
          </p:nvPr>
        </p:nvSpPr>
        <p:spPr>
          <a:xfrm>
            <a:off x="3359525" y="4031400"/>
            <a:ext cx="24249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hasCustomPrompt="1" idx="6" type="title"/>
          </p:nvPr>
        </p:nvSpPr>
        <p:spPr>
          <a:xfrm>
            <a:off x="4256550" y="2999438"/>
            <a:ext cx="6309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20"/>
          <p:cNvSpPr txBox="1"/>
          <p:nvPr>
            <p:ph idx="7" type="subTitle"/>
          </p:nvPr>
        </p:nvSpPr>
        <p:spPr>
          <a:xfrm>
            <a:off x="5999050" y="3675800"/>
            <a:ext cx="2424900" cy="43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lt2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8" type="subTitle"/>
          </p:nvPr>
        </p:nvSpPr>
        <p:spPr>
          <a:xfrm>
            <a:off x="5999050" y="4031400"/>
            <a:ext cx="24249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hasCustomPrompt="1" idx="9" type="title"/>
          </p:nvPr>
        </p:nvSpPr>
        <p:spPr>
          <a:xfrm>
            <a:off x="6896075" y="2999438"/>
            <a:ext cx="6309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20"/>
          <p:cNvSpPr txBox="1"/>
          <p:nvPr>
            <p:ph idx="13" type="subTitle"/>
          </p:nvPr>
        </p:nvSpPr>
        <p:spPr>
          <a:xfrm>
            <a:off x="2039800" y="1956575"/>
            <a:ext cx="2424900" cy="43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lt2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14" type="subTitle"/>
          </p:nvPr>
        </p:nvSpPr>
        <p:spPr>
          <a:xfrm>
            <a:off x="2039750" y="2312075"/>
            <a:ext cx="24249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hasCustomPrompt="1" idx="15" type="title"/>
          </p:nvPr>
        </p:nvSpPr>
        <p:spPr>
          <a:xfrm>
            <a:off x="2936800" y="1280113"/>
            <a:ext cx="6309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20"/>
          <p:cNvSpPr txBox="1"/>
          <p:nvPr>
            <p:ph idx="16" type="subTitle"/>
          </p:nvPr>
        </p:nvSpPr>
        <p:spPr>
          <a:xfrm>
            <a:off x="4679300" y="1956575"/>
            <a:ext cx="2424900" cy="43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lt2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17" type="subTitle"/>
          </p:nvPr>
        </p:nvSpPr>
        <p:spPr>
          <a:xfrm>
            <a:off x="4679275" y="2312075"/>
            <a:ext cx="24249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hasCustomPrompt="1" idx="18" type="title"/>
          </p:nvPr>
        </p:nvSpPr>
        <p:spPr>
          <a:xfrm>
            <a:off x="5576325" y="1280113"/>
            <a:ext cx="6309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3432900" y="2308275"/>
            <a:ext cx="4998000" cy="13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5327625" y="1092950"/>
            <a:ext cx="1208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432900" y="3807075"/>
            <a:ext cx="4998000" cy="441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2" type="title"/>
          </p:nvPr>
        </p:nvSpPr>
        <p:spPr>
          <a:xfrm>
            <a:off x="934375" y="1926798"/>
            <a:ext cx="21672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" name="Google Shape;115;p21"/>
          <p:cNvSpPr txBox="1"/>
          <p:nvPr>
            <p:ph idx="1" type="subTitle"/>
          </p:nvPr>
        </p:nvSpPr>
        <p:spPr>
          <a:xfrm>
            <a:off x="934375" y="2245398"/>
            <a:ext cx="216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3" type="title"/>
          </p:nvPr>
        </p:nvSpPr>
        <p:spPr>
          <a:xfrm>
            <a:off x="3488400" y="1926798"/>
            <a:ext cx="21672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7" name="Google Shape;117;p21"/>
          <p:cNvSpPr txBox="1"/>
          <p:nvPr>
            <p:ph idx="4" type="subTitle"/>
          </p:nvPr>
        </p:nvSpPr>
        <p:spPr>
          <a:xfrm>
            <a:off x="3488400" y="2245398"/>
            <a:ext cx="216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5" type="title"/>
          </p:nvPr>
        </p:nvSpPr>
        <p:spPr>
          <a:xfrm>
            <a:off x="934375" y="3709402"/>
            <a:ext cx="21672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9" name="Google Shape;119;p21"/>
          <p:cNvSpPr txBox="1"/>
          <p:nvPr>
            <p:ph idx="6" type="subTitle"/>
          </p:nvPr>
        </p:nvSpPr>
        <p:spPr>
          <a:xfrm>
            <a:off x="934375" y="4028002"/>
            <a:ext cx="216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7" type="title"/>
          </p:nvPr>
        </p:nvSpPr>
        <p:spPr>
          <a:xfrm>
            <a:off x="3488400" y="3709402"/>
            <a:ext cx="21672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1" name="Google Shape;121;p21"/>
          <p:cNvSpPr txBox="1"/>
          <p:nvPr>
            <p:ph idx="8" type="subTitle"/>
          </p:nvPr>
        </p:nvSpPr>
        <p:spPr>
          <a:xfrm>
            <a:off x="3488400" y="4028002"/>
            <a:ext cx="216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9" type="title"/>
          </p:nvPr>
        </p:nvSpPr>
        <p:spPr>
          <a:xfrm>
            <a:off x="6042305" y="1926798"/>
            <a:ext cx="21672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3" name="Google Shape;123;p21"/>
          <p:cNvSpPr txBox="1"/>
          <p:nvPr>
            <p:ph idx="13" type="subTitle"/>
          </p:nvPr>
        </p:nvSpPr>
        <p:spPr>
          <a:xfrm>
            <a:off x="6042305" y="2245398"/>
            <a:ext cx="216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4" type="title"/>
          </p:nvPr>
        </p:nvSpPr>
        <p:spPr>
          <a:xfrm>
            <a:off x="6042305" y="3709402"/>
            <a:ext cx="21672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5" name="Google Shape;125;p21"/>
          <p:cNvSpPr txBox="1"/>
          <p:nvPr>
            <p:ph idx="15" type="subTitle"/>
          </p:nvPr>
        </p:nvSpPr>
        <p:spPr>
          <a:xfrm>
            <a:off x="6042305" y="4028002"/>
            <a:ext cx="216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hasCustomPrompt="1" type="title"/>
          </p:nvPr>
        </p:nvSpPr>
        <p:spPr>
          <a:xfrm>
            <a:off x="713100" y="1248146"/>
            <a:ext cx="3815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713100" y="1861154"/>
            <a:ext cx="3815700" cy="405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hasCustomPrompt="1" idx="2" type="title"/>
          </p:nvPr>
        </p:nvSpPr>
        <p:spPr>
          <a:xfrm>
            <a:off x="4615200" y="1248125"/>
            <a:ext cx="3815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1" name="Google Shape;131;p22"/>
          <p:cNvSpPr txBox="1"/>
          <p:nvPr>
            <p:ph idx="3" type="subTitle"/>
          </p:nvPr>
        </p:nvSpPr>
        <p:spPr>
          <a:xfrm>
            <a:off x="4615200" y="1861150"/>
            <a:ext cx="3815700" cy="405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hasCustomPrompt="1" idx="4" type="title"/>
          </p:nvPr>
        </p:nvSpPr>
        <p:spPr>
          <a:xfrm>
            <a:off x="2664225" y="2877525"/>
            <a:ext cx="3815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3" name="Google Shape;133;p22"/>
          <p:cNvSpPr txBox="1"/>
          <p:nvPr>
            <p:ph idx="5" type="subTitle"/>
          </p:nvPr>
        </p:nvSpPr>
        <p:spPr>
          <a:xfrm>
            <a:off x="2664150" y="3489800"/>
            <a:ext cx="3815700" cy="405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_2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713100" y="1569900"/>
            <a:ext cx="3858900" cy="30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2" type="body"/>
          </p:nvPr>
        </p:nvSpPr>
        <p:spPr>
          <a:xfrm>
            <a:off x="4572000" y="1569900"/>
            <a:ext cx="3858900" cy="30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>
            <p:ph type="title"/>
          </p:nvPr>
        </p:nvSpPr>
        <p:spPr>
          <a:xfrm>
            <a:off x="720000" y="919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>
            <p:ph type="title"/>
          </p:nvPr>
        </p:nvSpPr>
        <p:spPr>
          <a:xfrm>
            <a:off x="2531950" y="530913"/>
            <a:ext cx="4080300" cy="8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1" type="subTitle"/>
          </p:nvPr>
        </p:nvSpPr>
        <p:spPr>
          <a:xfrm>
            <a:off x="2531950" y="1403913"/>
            <a:ext cx="4080300" cy="1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7"/>
          <p:cNvSpPr txBox="1"/>
          <p:nvPr/>
        </p:nvSpPr>
        <p:spPr>
          <a:xfrm>
            <a:off x="3072000" y="36138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, and includes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215749"/>
            <a:ext cx="7704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3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784650" y="874425"/>
            <a:ext cx="757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title"/>
          </p:nvPr>
        </p:nvSpPr>
        <p:spPr>
          <a:xfrm>
            <a:off x="784650" y="3292875"/>
            <a:ext cx="757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784650" y="1447125"/>
            <a:ext cx="5742000" cy="16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784650" y="3865575"/>
            <a:ext cx="57420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idx="1" type="body"/>
          </p:nvPr>
        </p:nvSpPr>
        <p:spPr>
          <a:xfrm>
            <a:off x="4933800" y="1978125"/>
            <a:ext cx="3497100" cy="23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4933800" y="824500"/>
            <a:ext cx="3497100" cy="12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 txBox="1"/>
          <p:nvPr>
            <p:ph type="title"/>
          </p:nvPr>
        </p:nvSpPr>
        <p:spPr>
          <a:xfrm>
            <a:off x="2061550" y="1520250"/>
            <a:ext cx="5020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061700" y="2362050"/>
            <a:ext cx="5020800" cy="126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yncopate"/>
              <a:buNone/>
              <a:defRPr b="1" sz="27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yncopate"/>
              <a:buNone/>
              <a:defRPr b="1" sz="27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yncopate"/>
              <a:buNone/>
              <a:defRPr b="1" sz="27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yncopate"/>
              <a:buNone/>
              <a:defRPr b="1" sz="27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yncopate"/>
              <a:buNone/>
              <a:defRPr b="1" sz="27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yncopate"/>
              <a:buNone/>
              <a:defRPr b="1" sz="27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yncopate"/>
              <a:buNone/>
              <a:defRPr b="1" sz="27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yncopate"/>
              <a:buNone/>
              <a:defRPr b="1" sz="27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yncopate"/>
              <a:buNone/>
              <a:defRPr b="1" sz="27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●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○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■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●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○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■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●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○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nrope"/>
              <a:buChar char="■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evpost.com/software/487671/joins/DZhWfWVkV0nqX0LVVVlwiw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5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ctrTitle"/>
          </p:nvPr>
        </p:nvSpPr>
        <p:spPr>
          <a:xfrm>
            <a:off x="1227000" y="399825"/>
            <a:ext cx="6708300" cy="16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aSES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chemeClr val="lt2"/>
                </a:solidFill>
              </a:rPr>
              <a:t>Automated Student Engagement System</a:t>
            </a:r>
            <a:r>
              <a:rPr b="0" lang="en" sz="5700">
                <a:solidFill>
                  <a:schemeClr val="lt2"/>
                </a:solidFill>
              </a:rPr>
              <a:t> </a:t>
            </a:r>
            <a:endParaRPr b="0" sz="5700">
              <a:solidFill>
                <a:schemeClr val="lt2"/>
              </a:solidFill>
            </a:endParaRPr>
          </a:p>
        </p:txBody>
      </p:sp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2710175" y="2197350"/>
            <a:ext cx="6009600" cy="2710800"/>
          </a:xfrm>
          <a:prstGeom prst="rect">
            <a:avLst/>
          </a:prstGeom>
          <a:solidFill>
            <a:srgbClr val="D9D2E9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Name: ASEAN Boleh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DEVPOST link: </a:t>
            </a:r>
            <a:r>
              <a:rPr lang="en" sz="1300" u="sng">
                <a:solidFill>
                  <a:srgbClr val="0B539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aSES DEVPOST</a:t>
            </a:r>
            <a:endParaRPr sz="13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Members: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500"/>
              <a:t>Lee Juin </a:t>
            </a:r>
            <a:r>
              <a:rPr i="1" lang="en" sz="1500">
                <a:solidFill>
                  <a:srgbClr val="999999"/>
                </a:solidFill>
              </a:rPr>
              <a:t>@Neo-Zenith</a:t>
            </a:r>
            <a:endParaRPr i="1" sz="1500">
              <a:solidFill>
                <a:srgbClr val="99999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500"/>
              <a:t>Daniel Tan Teck Wee </a:t>
            </a:r>
            <a:r>
              <a:rPr i="1" lang="en" sz="1500">
                <a:solidFill>
                  <a:srgbClr val="999999"/>
                </a:solidFill>
              </a:rPr>
              <a:t>@DanielTanTWOfficial</a:t>
            </a:r>
            <a:endParaRPr i="1" sz="1500">
              <a:solidFill>
                <a:srgbClr val="99999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500"/>
              <a:t>Ng Woon Yee </a:t>
            </a:r>
            <a:r>
              <a:rPr i="1" lang="en" sz="1500">
                <a:solidFill>
                  <a:srgbClr val="999999"/>
                </a:solidFill>
              </a:rPr>
              <a:t>@woonyee28</a:t>
            </a:r>
            <a:endParaRPr i="1" sz="1500">
              <a:solidFill>
                <a:srgbClr val="99999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500"/>
              <a:t>Lee Ci Hui </a:t>
            </a:r>
            <a:r>
              <a:rPr i="1" lang="en" sz="1500">
                <a:solidFill>
                  <a:srgbClr val="999999"/>
                </a:solidFill>
              </a:rPr>
              <a:t>@perfectsquare123</a:t>
            </a:r>
            <a:endParaRPr i="1" sz="1500">
              <a:solidFill>
                <a:srgbClr val="99999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500"/>
              <a:t>Weng Pei He </a:t>
            </a:r>
            <a:r>
              <a:rPr i="1" lang="en" sz="1500">
                <a:solidFill>
                  <a:srgbClr val="999999"/>
                </a:solidFill>
              </a:rPr>
              <a:t>@wph12</a:t>
            </a:r>
            <a:endParaRPr i="1" sz="1500">
              <a:solidFill>
                <a:srgbClr val="99999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500"/>
              <a:t>Bernice Koh Jun Yan </a:t>
            </a:r>
            <a:r>
              <a:rPr i="1" lang="en" sz="1500">
                <a:solidFill>
                  <a:srgbClr val="999999"/>
                </a:solidFill>
              </a:rPr>
              <a:t>@bernicekjy</a:t>
            </a:r>
            <a:endParaRPr i="1" sz="1500">
              <a:solidFill>
                <a:srgbClr val="999999"/>
              </a:solidFill>
            </a:endParaRPr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0275"/>
            <a:ext cx="2413550" cy="24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type="title"/>
          </p:nvPr>
        </p:nvSpPr>
        <p:spPr>
          <a:xfrm>
            <a:off x="720000" y="150600"/>
            <a:ext cx="7704000" cy="497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Background </a:t>
            </a:r>
            <a:endParaRPr sz="2200"/>
          </a:p>
        </p:txBody>
      </p:sp>
      <p:sp>
        <p:nvSpPr>
          <p:cNvPr id="173" name="Google Shape;173;p33"/>
          <p:cNvSpPr txBox="1"/>
          <p:nvPr>
            <p:ph idx="1" type="body"/>
          </p:nvPr>
        </p:nvSpPr>
        <p:spPr>
          <a:xfrm>
            <a:off x="146275" y="713700"/>
            <a:ext cx="8796300" cy="28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line with the</a:t>
            </a:r>
            <a:r>
              <a:rPr lang="en" sz="1300"/>
              <a:t> </a:t>
            </a:r>
            <a:r>
              <a:rPr b="1" i="1" lang="en" sz="1300">
                <a:solidFill>
                  <a:srgbClr val="7F6000"/>
                </a:solidFill>
              </a:rPr>
              <a:t>seven National AI Projects that address Key Challenges</a:t>
            </a:r>
            <a:r>
              <a:rPr lang="en" sz="1300"/>
              <a:t> in Singapore, we decided to focus on the </a:t>
            </a:r>
            <a:r>
              <a:rPr b="1" lang="en" sz="1300">
                <a:solidFill>
                  <a:srgbClr val="FFC800"/>
                </a:solidFill>
              </a:rPr>
              <a:t>Education</a:t>
            </a:r>
            <a:r>
              <a:rPr lang="en" sz="1300"/>
              <a:t> section. Our objective is to provide </a:t>
            </a:r>
            <a:r>
              <a:rPr b="1" lang="en" sz="1300">
                <a:solidFill>
                  <a:srgbClr val="FFC800"/>
                </a:solidFill>
              </a:rPr>
              <a:t>personalised</a:t>
            </a:r>
            <a:r>
              <a:rPr b="1" lang="en" sz="1300"/>
              <a:t> </a:t>
            </a:r>
            <a:r>
              <a:rPr lang="en" sz="1300"/>
              <a:t>education for students through enhancing the learning experience for both teachers and students</a:t>
            </a:r>
            <a:br>
              <a:rPr lang="en" sz="1300"/>
            </a:br>
            <a:endParaRPr sz="8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study showed that </a:t>
            </a:r>
            <a:r>
              <a:rPr b="1" lang="en" sz="1300">
                <a:solidFill>
                  <a:srgbClr val="FFC800"/>
                </a:solidFill>
              </a:rPr>
              <a:t>64%</a:t>
            </a:r>
            <a:r>
              <a:rPr lang="en" sz="1300"/>
              <a:t> of students struggle to maintain </a:t>
            </a:r>
            <a:r>
              <a:rPr b="1" lang="en" sz="1300"/>
              <a:t>focus and discipline </a:t>
            </a:r>
            <a:r>
              <a:rPr lang="en" sz="1300"/>
              <a:t>over online learning</a:t>
            </a:r>
            <a:br>
              <a:rPr lang="en" sz="1300"/>
            </a:br>
            <a:endParaRPr sz="8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With classes held in online settings, teachers also struggle to track the level of engagement of all students</a:t>
            </a:r>
            <a:br>
              <a:rPr lang="en" sz="1300"/>
            </a:br>
            <a:endParaRPr sz="10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If teachers </a:t>
            </a:r>
            <a:r>
              <a:rPr b="1" lang="en" sz="1300"/>
              <a:t>knew</a:t>
            </a:r>
            <a:r>
              <a:rPr b="1" lang="en" sz="1300">
                <a:solidFill>
                  <a:srgbClr val="FFC800"/>
                </a:solidFill>
              </a:rPr>
              <a:t> how engaged and focused their students</a:t>
            </a:r>
            <a:r>
              <a:rPr b="1" lang="en" sz="1300"/>
              <a:t> are in class during certain periods of time</a:t>
            </a:r>
            <a:r>
              <a:rPr lang="en" sz="1300"/>
              <a:t>, they can improve their teaching methods by: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Adjusting their </a:t>
            </a:r>
            <a:r>
              <a:rPr lang="en" sz="1300"/>
              <a:t>teaching pace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Putting more emphasis on harder topics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4" name="Google Shape;174;p33"/>
          <p:cNvSpPr/>
          <p:nvPr/>
        </p:nvSpPr>
        <p:spPr>
          <a:xfrm>
            <a:off x="4346400" y="3034875"/>
            <a:ext cx="280200" cy="434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3"/>
          <p:cNvSpPr txBox="1"/>
          <p:nvPr>
            <p:ph type="title"/>
          </p:nvPr>
        </p:nvSpPr>
        <p:spPr>
          <a:xfrm>
            <a:off x="720000" y="3601800"/>
            <a:ext cx="7704000" cy="434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Problem Statement</a:t>
            </a:r>
            <a:endParaRPr sz="2200"/>
          </a:p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532500" y="4168725"/>
            <a:ext cx="8120400" cy="7716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/>
              <a:t>How might we harness AI to help teachers determine the level of </a:t>
            </a:r>
            <a:r>
              <a:rPr b="1" lang="en" sz="2100"/>
              <a:t>engagement</a:t>
            </a:r>
            <a:r>
              <a:rPr lang="en" sz="2100"/>
              <a:t> of students in online learning?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753900" y="372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82" name="Google Shape;182;p34"/>
          <p:cNvSpPr txBox="1"/>
          <p:nvPr>
            <p:ph idx="1" type="body"/>
          </p:nvPr>
        </p:nvSpPr>
        <p:spPr>
          <a:xfrm>
            <a:off x="265500" y="856425"/>
            <a:ext cx="8613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9D2E9"/>
                </a:solidFill>
              </a:rPr>
              <a:t>aSES (Automated Student Engagement System)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i="1" lang="en"/>
              <a:t>computer vision based system</a:t>
            </a:r>
            <a:r>
              <a:rPr lang="en"/>
              <a:t> that t</a:t>
            </a:r>
            <a:r>
              <a:rPr lang="en"/>
              <a:t>racks</a:t>
            </a:r>
            <a:r>
              <a:rPr lang="en">
                <a:solidFill>
                  <a:srgbClr val="FF00FF"/>
                </a:solidFill>
              </a:rPr>
              <a:t> </a:t>
            </a:r>
            <a:r>
              <a:rPr lang="en">
                <a:solidFill>
                  <a:srgbClr val="FFC800"/>
                </a:solidFill>
              </a:rPr>
              <a:t>students level of engagement in real-time</a:t>
            </a:r>
            <a:r>
              <a:rPr lang="en"/>
              <a:t> during an online class session </a:t>
            </a:r>
            <a:endParaRPr/>
          </a:p>
        </p:txBody>
      </p:sp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229800" y="69600"/>
            <a:ext cx="8752200" cy="3933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How might we harness AI to help teachers determine the level of </a:t>
            </a:r>
            <a:r>
              <a:rPr b="1" lang="en" sz="1300"/>
              <a:t>engagement</a:t>
            </a:r>
            <a:r>
              <a:rPr lang="en" sz="1300"/>
              <a:t> of students in online learning?</a:t>
            </a:r>
            <a:endParaRPr sz="1300"/>
          </a:p>
        </p:txBody>
      </p:sp>
      <p:sp>
        <p:nvSpPr>
          <p:cNvPr id="184" name="Google Shape;184;p34"/>
          <p:cNvSpPr txBox="1"/>
          <p:nvPr/>
        </p:nvSpPr>
        <p:spPr>
          <a:xfrm>
            <a:off x="229800" y="1440200"/>
            <a:ext cx="3836100" cy="3553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DURING CLASS</a:t>
            </a:r>
            <a:endParaRPr b="1" u="sng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System is run on the students’ devices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nrope"/>
              <a:buChar char="-"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During online classes, student engagement is tracked via their webcam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nrope"/>
              <a:buChar char="-"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After class, results are uploaded to the cloud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Based on</a:t>
            </a:r>
            <a:r>
              <a:rPr lang="en" sz="1300">
                <a:solidFill>
                  <a:srgbClr val="FFC800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 sz="1300">
                <a:solidFill>
                  <a:srgbClr val="FFC800"/>
                </a:solidFill>
                <a:latin typeface="Manrope"/>
                <a:ea typeface="Manrope"/>
                <a:cs typeface="Manrope"/>
                <a:sym typeface="Manrope"/>
              </a:rPr>
              <a:t>Eye Aspect Ratio measurement </a:t>
            </a: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and</a:t>
            </a:r>
            <a:r>
              <a:rPr b="1"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 sz="1300">
                <a:solidFill>
                  <a:srgbClr val="FFC800"/>
                </a:solidFill>
                <a:latin typeface="Manrope"/>
                <a:ea typeface="Manrope"/>
                <a:cs typeface="Manrope"/>
                <a:sym typeface="Manrope"/>
              </a:rPr>
              <a:t>face detection</a:t>
            </a:r>
            <a:r>
              <a:rPr lang="en" sz="1300">
                <a:solidFill>
                  <a:srgbClr val="FFC800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  <a:endParaRPr sz="1300">
              <a:solidFill>
                <a:srgbClr val="FFC8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C8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Every second, the student is categorised as engaged or disengaged based on their eye movements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-&gt;</a:t>
            </a:r>
            <a:r>
              <a:rPr i="1" lang="en" sz="1300">
                <a:solidFill>
                  <a:schemeClr val="lt1"/>
                </a:solidFill>
                <a:highlight>
                  <a:srgbClr val="351C75"/>
                </a:highlight>
                <a:latin typeface="Manrope"/>
                <a:ea typeface="Manrope"/>
                <a:cs typeface="Manrope"/>
                <a:sym typeface="Manrope"/>
              </a:rPr>
              <a:t>Disengaged:</a:t>
            </a:r>
            <a:r>
              <a:rPr i="1"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i="1"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when the student’s face is undetected OR their eyes are closed/ partially closed </a:t>
            </a:r>
            <a:r>
              <a:rPr b="1" i="1"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for a fixed period of time </a:t>
            </a: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(ie. </a:t>
            </a:r>
            <a:r>
              <a:rPr lang="en" sz="1300">
                <a:solidFill>
                  <a:srgbClr val="FFC800"/>
                </a:solidFill>
                <a:latin typeface="Manrope"/>
                <a:ea typeface="Manrope"/>
                <a:cs typeface="Manrope"/>
                <a:sym typeface="Manrope"/>
              </a:rPr>
              <a:t>2</a:t>
            </a: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seconds)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5" name="Google Shape;185;p34"/>
          <p:cNvSpPr txBox="1"/>
          <p:nvPr/>
        </p:nvSpPr>
        <p:spPr>
          <a:xfrm>
            <a:off x="5931650" y="1440200"/>
            <a:ext cx="2980800" cy="3361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AFTER CLASS</a:t>
            </a:r>
            <a:endParaRPr b="1" u="sng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Through the system portal, teachers can observe reports on student engagements for: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nrope"/>
              <a:buChar char="-"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Individual students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nrope"/>
              <a:buChar char="-"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The entire class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By querying their names, course, module, group and matriculation number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The reports show the </a:t>
            </a:r>
            <a:r>
              <a:rPr lang="en" sz="1300">
                <a:solidFill>
                  <a:srgbClr val="FFC800"/>
                </a:solidFill>
                <a:latin typeface="Manrope"/>
                <a:ea typeface="Manrope"/>
                <a:cs typeface="Manrope"/>
                <a:sym typeface="Manrope"/>
              </a:rPr>
              <a:t>graphical results of student engagement against the time</a:t>
            </a: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since the class started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86" name="Google Shape;186;p34"/>
          <p:cNvPicPr preferRelativeResize="0"/>
          <p:nvPr/>
        </p:nvPicPr>
        <p:blipFill rotWithShape="1">
          <a:blip r:embed="rId3">
            <a:alphaModFix/>
          </a:blip>
          <a:srcRect b="21699" l="9751" r="48718" t="59128"/>
          <a:stretch/>
        </p:blipFill>
        <p:spPr>
          <a:xfrm>
            <a:off x="4317200" y="3469800"/>
            <a:ext cx="1363159" cy="3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/>
          <p:nvPr/>
        </p:nvSpPr>
        <p:spPr>
          <a:xfrm>
            <a:off x="4426325" y="2689400"/>
            <a:ext cx="1199100" cy="4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95250">
              <a:schemeClr val="lt1">
                <a:alpha val="5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720000" y="171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193" name="Google Shape;193;p35"/>
          <p:cNvSpPr/>
          <p:nvPr/>
        </p:nvSpPr>
        <p:spPr>
          <a:xfrm>
            <a:off x="838200" y="854650"/>
            <a:ext cx="7467600" cy="61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nrope ExtraBold"/>
                <a:ea typeface="Manrope ExtraBold"/>
                <a:cs typeface="Manrope ExtraBold"/>
                <a:sym typeface="Manrope ExtraBold"/>
              </a:rPr>
              <a:t>FRONT END</a:t>
            </a:r>
            <a:endParaRPr sz="1600"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Django Template and Streamlit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4" name="Google Shape;194;p35"/>
          <p:cNvSpPr/>
          <p:nvPr/>
        </p:nvSpPr>
        <p:spPr>
          <a:xfrm>
            <a:off x="838200" y="3695375"/>
            <a:ext cx="7467600" cy="619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nrope ExtraBold"/>
                <a:ea typeface="Manrope ExtraBold"/>
                <a:cs typeface="Manrope ExtraBold"/>
                <a:sym typeface="Manrope ExtraBold"/>
              </a:rPr>
              <a:t>SERVER LAYER</a:t>
            </a:r>
            <a:endParaRPr sz="1600"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SQLite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5" name="Google Shape;195;p35"/>
          <p:cNvSpPr/>
          <p:nvPr/>
        </p:nvSpPr>
        <p:spPr>
          <a:xfrm>
            <a:off x="5112875" y="2209925"/>
            <a:ext cx="3202800" cy="75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nrope ExtraBold"/>
                <a:ea typeface="Manrope ExtraBold"/>
                <a:cs typeface="Manrope ExtraBold"/>
                <a:sym typeface="Manrope ExtraBold"/>
              </a:rPr>
              <a:t>BACKEND</a:t>
            </a:r>
            <a:endParaRPr sz="1600"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Django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6" name="Google Shape;196;p35"/>
          <p:cNvSpPr/>
          <p:nvPr/>
        </p:nvSpPr>
        <p:spPr>
          <a:xfrm>
            <a:off x="1309925" y="2209925"/>
            <a:ext cx="3630300" cy="75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nrope ExtraBold"/>
                <a:ea typeface="Manrope ExtraBold"/>
                <a:cs typeface="Manrope ExtraBold"/>
                <a:sym typeface="Manrope ExtraBold"/>
              </a:rPr>
              <a:t>AI MODEL</a:t>
            </a:r>
            <a:endParaRPr sz="1600"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OpenCV with Python dlib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7" name="Google Shape;197;p35"/>
          <p:cNvSpPr/>
          <p:nvPr/>
        </p:nvSpPr>
        <p:spPr>
          <a:xfrm>
            <a:off x="2145950" y="1550600"/>
            <a:ext cx="228000" cy="51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5"/>
          <p:cNvSpPr/>
          <p:nvPr/>
        </p:nvSpPr>
        <p:spPr>
          <a:xfrm rot="10800000">
            <a:off x="3737600" y="1551038"/>
            <a:ext cx="228000" cy="519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5"/>
          <p:cNvSpPr/>
          <p:nvPr/>
        </p:nvSpPr>
        <p:spPr>
          <a:xfrm>
            <a:off x="3011075" y="3067700"/>
            <a:ext cx="228000" cy="51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5"/>
          <p:cNvSpPr/>
          <p:nvPr/>
        </p:nvSpPr>
        <p:spPr>
          <a:xfrm>
            <a:off x="5804450" y="1550600"/>
            <a:ext cx="228000" cy="51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5"/>
          <p:cNvSpPr/>
          <p:nvPr/>
        </p:nvSpPr>
        <p:spPr>
          <a:xfrm rot="10800000">
            <a:off x="7396100" y="1570275"/>
            <a:ext cx="228000" cy="519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5"/>
          <p:cNvSpPr/>
          <p:nvPr/>
        </p:nvSpPr>
        <p:spPr>
          <a:xfrm>
            <a:off x="5804450" y="3067700"/>
            <a:ext cx="228000" cy="51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5"/>
          <p:cNvSpPr/>
          <p:nvPr/>
        </p:nvSpPr>
        <p:spPr>
          <a:xfrm rot="10800000">
            <a:off x="7396100" y="3068138"/>
            <a:ext cx="228000" cy="519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5"/>
          <p:cNvSpPr txBox="1"/>
          <p:nvPr/>
        </p:nvSpPr>
        <p:spPr>
          <a:xfrm>
            <a:off x="3162875" y="3173750"/>
            <a:ext cx="151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Store Engagement Data</a:t>
            </a:r>
            <a:endParaRPr sz="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5" name="Google Shape;205;p35"/>
          <p:cNvSpPr txBox="1"/>
          <p:nvPr/>
        </p:nvSpPr>
        <p:spPr>
          <a:xfrm>
            <a:off x="5906075" y="3173750"/>
            <a:ext cx="151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Retrieve Student Data</a:t>
            </a:r>
            <a:endParaRPr sz="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6" name="Google Shape;206;p35"/>
          <p:cNvSpPr txBox="1"/>
          <p:nvPr/>
        </p:nvSpPr>
        <p:spPr>
          <a:xfrm>
            <a:off x="2324675" y="1649750"/>
            <a:ext cx="141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Process Video Input</a:t>
            </a:r>
            <a:endParaRPr sz="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7" name="Google Shape;207;p35"/>
          <p:cNvSpPr txBox="1"/>
          <p:nvPr/>
        </p:nvSpPr>
        <p:spPr>
          <a:xfrm>
            <a:off x="5982275" y="1649750"/>
            <a:ext cx="151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Display Statistical Data</a:t>
            </a:r>
            <a:endParaRPr sz="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720000" y="1050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model</a:t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4175" y="492000"/>
            <a:ext cx="6635100" cy="16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Method: 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rgbClr val="FFC800"/>
                </a:solidFill>
              </a:rPr>
              <a:t>OpenCV</a:t>
            </a:r>
            <a:r>
              <a:rPr lang="en" sz="1300"/>
              <a:t> with </a:t>
            </a:r>
            <a:r>
              <a:rPr lang="en" sz="1300">
                <a:solidFill>
                  <a:srgbClr val="FFC800"/>
                </a:solidFill>
              </a:rPr>
              <a:t>dlib</a:t>
            </a:r>
            <a:r>
              <a:rPr lang="en" sz="1300"/>
              <a:t> as our main machine learning libraries.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Detect face using "HOG-based" face detector from </a:t>
            </a:r>
            <a:r>
              <a:rPr lang="en" sz="1300">
                <a:solidFill>
                  <a:srgbClr val="FFC800"/>
                </a:solidFill>
              </a:rPr>
              <a:t>dlib</a:t>
            </a:r>
            <a:endParaRPr sz="1300">
              <a:solidFill>
                <a:srgbClr val="FFC8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Predict Facial Landmarks using</a:t>
            </a:r>
            <a:r>
              <a:rPr lang="en" sz="1300">
                <a:solidFill>
                  <a:srgbClr val="FFC800"/>
                </a:solidFill>
              </a:rPr>
              <a:t> dlib</a:t>
            </a:r>
            <a:r>
              <a:rPr lang="en" sz="1300"/>
              <a:t> and obtain Facial Landmarks index for both eyes using module </a:t>
            </a:r>
            <a:r>
              <a:rPr lang="en" sz="1300">
                <a:solidFill>
                  <a:srgbClr val="FFC800"/>
                </a:solidFill>
              </a:rPr>
              <a:t>face_utils</a:t>
            </a:r>
            <a:endParaRPr sz="1300">
              <a:solidFill>
                <a:srgbClr val="FFC8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Live video streaming through USB/webcam/Raspberry Pi camera using module VideoStream in library </a:t>
            </a:r>
            <a:r>
              <a:rPr lang="en" sz="1300">
                <a:solidFill>
                  <a:srgbClr val="FFC800"/>
                </a:solidFill>
              </a:rPr>
              <a:t>imutils</a:t>
            </a:r>
            <a:endParaRPr sz="1300"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775" y="629000"/>
            <a:ext cx="2123674" cy="11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4775" y="2029013"/>
            <a:ext cx="2123674" cy="11945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6"/>
          <p:cNvSpPr txBox="1"/>
          <p:nvPr/>
        </p:nvSpPr>
        <p:spPr>
          <a:xfrm>
            <a:off x="6824113" y="3358025"/>
            <a:ext cx="2205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The 2D facial landmark locations of each eye is represented by</a:t>
            </a:r>
            <a:r>
              <a:rPr lang="en" sz="900">
                <a:solidFill>
                  <a:srgbClr val="00FFFF"/>
                </a:solidFill>
                <a:latin typeface="Manrope"/>
                <a:ea typeface="Manrope"/>
                <a:cs typeface="Manrope"/>
                <a:sym typeface="Manrope"/>
              </a:rPr>
              <a:t> 6 (x,y) -coordinates</a:t>
            </a:r>
            <a:r>
              <a:rPr lang="en" sz="9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starting from the left-corner of eyes (from the perspective of 3rd party), and plotting it clockwise evenly for the remaining region.</a:t>
            </a:r>
            <a:endParaRPr sz="9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7" name="Google Shape;217;p36"/>
          <p:cNvSpPr txBox="1"/>
          <p:nvPr/>
        </p:nvSpPr>
        <p:spPr>
          <a:xfrm>
            <a:off x="314163" y="2247038"/>
            <a:ext cx="598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Calculate the average Eye Aspect Ratio (EAR) of each student:</a:t>
            </a:r>
            <a:endParaRPr sz="13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52475" y="3824650"/>
            <a:ext cx="61926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nrope"/>
              <a:buChar char="●"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Eyes open:         </a:t>
            </a:r>
            <a:r>
              <a:rPr i="1"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EAR</a:t>
            </a: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 approx. constant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Eyes closed:     </a:t>
            </a:r>
            <a:r>
              <a:rPr i="1"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EAR</a:t>
            </a: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= 0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nrope"/>
              <a:buChar char="●"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For the first</a:t>
            </a:r>
            <a:r>
              <a:rPr lang="en" sz="1300">
                <a:solidFill>
                  <a:srgbClr val="00FFFF"/>
                </a:solidFill>
                <a:latin typeface="Manrope"/>
                <a:ea typeface="Manrope"/>
                <a:cs typeface="Manrope"/>
                <a:sym typeface="Manrope"/>
              </a:rPr>
              <a:t> 5 </a:t>
            </a: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seconds, we calibrate the average of EAR of the student.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We then set a threshold of </a:t>
            </a:r>
            <a:r>
              <a:rPr lang="en" sz="1300">
                <a:solidFill>
                  <a:srgbClr val="00FFFF"/>
                </a:solidFill>
                <a:latin typeface="Manrope"/>
                <a:ea typeface="Manrope"/>
                <a:cs typeface="Manrope"/>
                <a:sym typeface="Manrope"/>
              </a:rPr>
              <a:t>90%</a:t>
            </a: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of average EAR to signify closed eyes.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0973" y="2703400"/>
            <a:ext cx="4268124" cy="8704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3180000" dist="57150">
              <a:schemeClr val="lt1">
                <a:alpha val="50000"/>
              </a:schemeClr>
            </a:outerShdw>
          </a:effectLst>
        </p:spPr>
      </p:pic>
      <p:sp>
        <p:nvSpPr>
          <p:cNvPr id="220" name="Google Shape;220;p36"/>
          <p:cNvSpPr txBox="1"/>
          <p:nvPr/>
        </p:nvSpPr>
        <p:spPr>
          <a:xfrm>
            <a:off x="8043025" y="1454250"/>
            <a:ext cx="98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rPr>
              <a:t>Eyes open</a:t>
            </a:r>
            <a:endParaRPr b="1" sz="1200">
              <a:highlight>
                <a:schemeClr val="lt1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8043025" y="2854275"/>
            <a:ext cx="98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rPr>
              <a:t>Eyes close</a:t>
            </a:r>
            <a:endParaRPr b="1" sz="1200">
              <a:highlight>
                <a:schemeClr val="lt1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720000" y="2699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: CLIENT SIDE</a:t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4996325" y="1215750"/>
            <a:ext cx="27090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Able to indicate that students are disengaged when eyes are closed, face is not looking at the screen and when student moves away from the device.</a:t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950" y="2338150"/>
            <a:ext cx="1832367" cy="131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8325" y="2338150"/>
            <a:ext cx="1885675" cy="131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8325" y="3635175"/>
            <a:ext cx="1885674" cy="128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5950" y="3634600"/>
            <a:ext cx="1832375" cy="128533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7"/>
          <p:cNvSpPr txBox="1"/>
          <p:nvPr>
            <p:ph idx="1" type="body"/>
          </p:nvPr>
        </p:nvSpPr>
        <p:spPr>
          <a:xfrm>
            <a:off x="720000" y="1386150"/>
            <a:ext cx="27090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Simple form to record student and class information at the start of each session.</a:t>
            </a:r>
            <a:endParaRPr/>
          </a:p>
        </p:txBody>
      </p:sp>
      <p:pic>
        <p:nvPicPr>
          <p:cNvPr id="233" name="Google Shape;23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913" y="2122650"/>
            <a:ext cx="2935164" cy="2545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7"/>
          <p:cNvSpPr/>
          <p:nvPr/>
        </p:nvSpPr>
        <p:spPr>
          <a:xfrm>
            <a:off x="425750" y="1088775"/>
            <a:ext cx="3649500" cy="3900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4521500" y="1088775"/>
            <a:ext cx="4027800" cy="3900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720000" y="310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SERVER SIDE</a:t>
            </a:r>
            <a:endParaRPr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720000" y="883500"/>
            <a:ext cx="7638300" cy="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After the class, teacher</a:t>
            </a:r>
            <a:r>
              <a:rPr lang="en"/>
              <a:t>s can view the statistics of the engagement levels of their students at </a:t>
            </a:r>
            <a:r>
              <a:rPr lang="en">
                <a:solidFill>
                  <a:srgbClr val="FFC800"/>
                </a:solidFill>
              </a:rPr>
              <a:t>any particular point of time</a:t>
            </a:r>
            <a:r>
              <a:rPr lang="en"/>
              <a:t> throughout the duration of the class, either for an individual or for the class as a whole.</a:t>
            </a:r>
            <a:endParaRPr/>
          </a:p>
        </p:txBody>
      </p:sp>
      <p:sp>
        <p:nvSpPr>
          <p:cNvPr id="242" name="Google Shape;242;p38"/>
          <p:cNvSpPr txBox="1"/>
          <p:nvPr>
            <p:ph idx="1" type="body"/>
          </p:nvPr>
        </p:nvSpPr>
        <p:spPr>
          <a:xfrm>
            <a:off x="1564150" y="1814625"/>
            <a:ext cx="181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Individual Statistics</a:t>
            </a:r>
            <a:endParaRPr b="1"/>
          </a:p>
        </p:txBody>
      </p:sp>
      <p:sp>
        <p:nvSpPr>
          <p:cNvPr id="243" name="Google Shape;243;p38"/>
          <p:cNvSpPr/>
          <p:nvPr/>
        </p:nvSpPr>
        <p:spPr>
          <a:xfrm>
            <a:off x="424350" y="1572750"/>
            <a:ext cx="8229600" cy="6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6157075" y="1854950"/>
            <a:ext cx="143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Class </a:t>
            </a:r>
            <a:r>
              <a:rPr b="1" lang="en"/>
              <a:t>Statistics</a:t>
            </a:r>
            <a:endParaRPr b="1"/>
          </a:p>
        </p:txBody>
      </p:sp>
      <p:sp>
        <p:nvSpPr>
          <p:cNvPr id="245" name="Google Shape;245;p38"/>
          <p:cNvSpPr/>
          <p:nvPr/>
        </p:nvSpPr>
        <p:spPr>
          <a:xfrm rot="5400000">
            <a:off x="3063600" y="3417450"/>
            <a:ext cx="2951100" cy="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750" y="2427650"/>
            <a:ext cx="1866600" cy="228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7000" y="2841500"/>
            <a:ext cx="2333100" cy="145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450" y="2427349"/>
            <a:ext cx="1865400" cy="228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9241" y="2843450"/>
            <a:ext cx="2331600" cy="145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5378825" y="3608300"/>
            <a:ext cx="907500" cy="33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8"/>
          <p:cNvSpPr txBox="1"/>
          <p:nvPr/>
        </p:nvSpPr>
        <p:spPr>
          <a:xfrm>
            <a:off x="5378825" y="4089025"/>
            <a:ext cx="1476300" cy="3078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anrope"/>
                <a:ea typeface="Manrope"/>
                <a:cs typeface="Manrope"/>
                <a:sym typeface="Manrope"/>
              </a:rPr>
              <a:t>Leave this section blank</a:t>
            </a:r>
            <a:endParaRPr sz="8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4635925" y="605075"/>
            <a:ext cx="3989700" cy="4539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Future Improvements</a:t>
            </a:r>
            <a:endParaRPr sz="1700"/>
          </a:p>
        </p:txBody>
      </p:sp>
      <p:sp>
        <p:nvSpPr>
          <p:cNvPr id="257" name="Google Shape;257;p39"/>
          <p:cNvSpPr txBox="1"/>
          <p:nvPr>
            <p:ph idx="1" type="body"/>
          </p:nvPr>
        </p:nvSpPr>
        <p:spPr>
          <a:xfrm>
            <a:off x="4344775" y="1097775"/>
            <a:ext cx="4572000" cy="24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Eye detection algorithm can be improved for </a:t>
            </a:r>
            <a:r>
              <a:rPr lang="en">
                <a:solidFill>
                  <a:srgbClr val="FFC800"/>
                </a:solidFill>
              </a:rPr>
              <a:t>greater accuracy</a:t>
            </a:r>
            <a:br>
              <a:rPr lang="en"/>
            </a:br>
            <a:endParaRPr sz="7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Dependencies can be </a:t>
            </a:r>
            <a:r>
              <a:rPr lang="en">
                <a:solidFill>
                  <a:srgbClr val="FFC800"/>
                </a:solidFill>
              </a:rPr>
              <a:t>built into</a:t>
            </a:r>
            <a:r>
              <a:rPr lang="en"/>
              <a:t> a client program for easier installation</a:t>
            </a:r>
            <a:br>
              <a:rPr lang="en"/>
            </a:br>
            <a:endParaRPr sz="5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Solution can be expanded to include facial recognition with multiple users in the field of vision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Applicable to in-person learning in lecture theatres/ classrooms</a:t>
            </a:r>
            <a:endParaRPr sz="1200"/>
          </a:p>
        </p:txBody>
      </p:sp>
      <p:cxnSp>
        <p:nvCxnSpPr>
          <p:cNvPr id="258" name="Google Shape;258;p39"/>
          <p:cNvCxnSpPr/>
          <p:nvPr/>
        </p:nvCxnSpPr>
        <p:spPr>
          <a:xfrm>
            <a:off x="4328275" y="848993"/>
            <a:ext cx="19500" cy="2580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9"/>
          <p:cNvSpPr txBox="1"/>
          <p:nvPr>
            <p:ph type="title"/>
          </p:nvPr>
        </p:nvSpPr>
        <p:spPr>
          <a:xfrm>
            <a:off x="183475" y="620393"/>
            <a:ext cx="3989700" cy="4539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Advantages</a:t>
            </a:r>
            <a:endParaRPr sz="1700"/>
          </a:p>
        </p:txBody>
      </p:sp>
      <p:sp>
        <p:nvSpPr>
          <p:cNvPr id="260" name="Google Shape;260;p39"/>
          <p:cNvSpPr txBox="1"/>
          <p:nvPr>
            <p:ph type="title"/>
          </p:nvPr>
        </p:nvSpPr>
        <p:spPr>
          <a:xfrm>
            <a:off x="1779750" y="5975"/>
            <a:ext cx="55845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aspects</a:t>
            </a:r>
            <a:endParaRPr/>
          </a:p>
        </p:txBody>
      </p:sp>
      <p:sp>
        <p:nvSpPr>
          <p:cNvPr id="261" name="Google Shape;261;p39"/>
          <p:cNvSpPr txBox="1"/>
          <p:nvPr>
            <p:ph idx="1" type="body"/>
          </p:nvPr>
        </p:nvSpPr>
        <p:spPr>
          <a:xfrm>
            <a:off x="183600" y="1118275"/>
            <a:ext cx="3989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>
                <a:solidFill>
                  <a:srgbClr val="FFC800"/>
                </a:solidFill>
              </a:rPr>
              <a:t>No data privacy issues</a:t>
            </a:r>
            <a:r>
              <a:rPr b="1" lang="en"/>
              <a:t>:</a:t>
            </a:r>
            <a:r>
              <a:rPr lang="en"/>
              <a:t> videos of students are not stored, only data on student engagement are stored in binary form (Engaged (</a:t>
            </a:r>
            <a:r>
              <a:rPr i="1" lang="en"/>
              <a:t>1</a:t>
            </a:r>
            <a:r>
              <a:rPr lang="en"/>
              <a:t>)/Disengaged (</a:t>
            </a:r>
            <a:r>
              <a:rPr i="1" lang="en"/>
              <a:t>0</a:t>
            </a:r>
            <a:r>
              <a:rPr lang="en"/>
              <a:t>))</a:t>
            </a:r>
            <a:br>
              <a:rPr lang="en"/>
            </a:br>
            <a:endParaRPr sz="3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lang="en">
                <a:solidFill>
                  <a:srgbClr val="FFC800"/>
                </a:solidFill>
              </a:rPr>
              <a:t>Fast, efficient and easy to implement</a:t>
            </a:r>
            <a:r>
              <a:rPr b="1" lang="en"/>
              <a:t>, </a:t>
            </a:r>
            <a:r>
              <a:rPr lang="en"/>
              <a:t>as</a:t>
            </a:r>
            <a:r>
              <a:rPr b="1" lang="en"/>
              <a:t> </a:t>
            </a:r>
            <a:r>
              <a:rPr b="1" lang="en">
                <a:solidFill>
                  <a:srgbClr val="FFC800"/>
                </a:solidFill>
              </a:rPr>
              <a:t>s</a:t>
            </a:r>
            <a:r>
              <a:rPr b="1" lang="en">
                <a:solidFill>
                  <a:srgbClr val="FFC800"/>
                </a:solidFill>
              </a:rPr>
              <a:t>imple </a:t>
            </a:r>
            <a:r>
              <a:rPr b="1" lang="en">
                <a:solidFill>
                  <a:srgbClr val="FFC800"/>
                </a:solidFill>
              </a:rPr>
              <a:t>calculation</a:t>
            </a:r>
            <a:r>
              <a:rPr lang="en"/>
              <a:t> used for Eye Aspect Ratio which is based on the ratio of distances between facial landmarks of the eyes, rather than traditional image processing methods that are more complex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All codes used are open source =&gt; </a:t>
            </a:r>
            <a:r>
              <a:rPr lang="en">
                <a:solidFill>
                  <a:srgbClr val="FFC800"/>
                </a:solidFill>
              </a:rPr>
              <a:t>cost savings </a:t>
            </a:r>
            <a:r>
              <a:rPr lang="en"/>
              <a:t>(low overall budget)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High quality =&gt; </a:t>
            </a:r>
            <a:r>
              <a:rPr lang="en">
                <a:solidFill>
                  <a:srgbClr val="FFC800"/>
                </a:solidFill>
              </a:rPr>
              <a:t>continuous</a:t>
            </a:r>
            <a:r>
              <a:rPr lang="en">
                <a:solidFill>
                  <a:srgbClr val="FFC800"/>
                </a:solidFill>
              </a:rPr>
              <a:t> improvement</a:t>
            </a:r>
            <a:endParaRPr>
              <a:solidFill>
                <a:srgbClr val="FFC800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Benefit the student community and general public.</a:t>
            </a:r>
            <a:r>
              <a:rPr lang="en" sz="1400"/>
              <a:t> </a:t>
            </a:r>
            <a:r>
              <a:rPr lang="en"/>
              <a:t>For example, detecting the engagement status of a bus driver on a long ride to ensures the passenger's safety.</a:t>
            </a:r>
            <a:endParaRPr/>
          </a:p>
        </p:txBody>
      </p:sp>
      <p:sp>
        <p:nvSpPr>
          <p:cNvPr id="262" name="Google Shape;262;p39"/>
          <p:cNvSpPr txBox="1"/>
          <p:nvPr/>
        </p:nvSpPr>
        <p:spPr>
          <a:xfrm>
            <a:off x="4378375" y="3518625"/>
            <a:ext cx="4504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To inherit the excellent trait of an open-source project, we have decided to 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Char char="●"/>
            </a:pPr>
            <a:r>
              <a:rPr lang="en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release our project as open source to allow other people to build on top of our project and constantly improve it 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Char char="●"/>
            </a:pPr>
            <a:r>
              <a:rPr lang="en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until one day we receive enough funding from angel investors. 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Char char="●"/>
            </a:pPr>
            <a:r>
              <a:rPr lang="en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After receiving the grant, we will turn the project into private, hire sophisticated software programmers to improve on top of the base, then release the product on a subscription basis for the general public.</a:t>
            </a:r>
            <a:endParaRPr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63" name="Google Shape;263;p39"/>
          <p:cNvSpPr txBox="1"/>
          <p:nvPr>
            <p:ph type="title"/>
          </p:nvPr>
        </p:nvSpPr>
        <p:spPr>
          <a:xfrm>
            <a:off x="4721100" y="2975100"/>
            <a:ext cx="3989700" cy="4539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Business plan</a:t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gital Marketing Conference by Slidesgo">
  <a:themeElements>
    <a:clrScheme name="Simple Light">
      <a:dk1>
        <a:srgbClr val="0C111F"/>
      </a:dk1>
      <a:lt1>
        <a:srgbClr val="FFFFFF"/>
      </a:lt1>
      <a:dk2>
        <a:srgbClr val="A132B7"/>
      </a:dk2>
      <a:lt2>
        <a:srgbClr val="E57DFF"/>
      </a:lt2>
      <a:accent1>
        <a:srgbClr val="750D8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